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 id="260" r:id="rId10"/>
    <p:sldId id="261" r:id="rId11"/>
    <p:sldId id="262" r:id="rId12"/>
  </p:sldIdLst>
  <p:sldSz cy="10282225" cx="1828005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3313e1d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2a3313e1d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f3cb53b1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g2f3cb53b1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31ab59be1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g331ab59be1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3200b9e91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33200b9e91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a3313e1da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2a3313e1da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f8123506f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2f8123506f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00" cy="11460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2"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238"/>
            <a:ext cx="18280200" cy="89700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88"/>
            <a:ext cx="117297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100" cy="4580100"/>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148"/>
            <a:ext cx="18280200" cy="93876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02"/>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00" cy="8024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2"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3.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143" name="Shape 143"/>
        <p:cNvGrpSpPr/>
        <p:nvPr/>
      </p:nvGrpSpPr>
      <p:grpSpPr>
        <a:xfrm>
          <a:off x="0" y="0"/>
          <a:ext cx="0" cy="0"/>
          <a:chOff x="0" y="0"/>
          <a:chExt cx="0" cy="0"/>
        </a:xfrm>
      </p:grpSpPr>
      <p:sp>
        <p:nvSpPr>
          <p:cNvPr id="144" name="Google Shape;144;p42"/>
          <p:cNvSpPr txBox="1"/>
          <p:nvPr/>
        </p:nvSpPr>
        <p:spPr>
          <a:xfrm>
            <a:off x="699950" y="4332400"/>
            <a:ext cx="16992600" cy="2113500"/>
          </a:xfrm>
          <a:prstGeom prst="rect">
            <a:avLst/>
          </a:prstGeom>
          <a:noFill/>
          <a:ln>
            <a:noFill/>
          </a:ln>
        </p:spPr>
        <p:txBody>
          <a:bodyPr anchorCtr="0" anchor="b" bIns="182750" lIns="182750" spcFirstLastPara="1" rIns="182750" wrap="square" tIns="182750">
            <a:noAutofit/>
          </a:bodyPr>
          <a:lstStyle/>
          <a:p>
            <a:pPr indent="0" lvl="0" marL="0" rtl="0" algn="l">
              <a:spcBef>
                <a:spcPts val="0"/>
              </a:spcBef>
              <a:spcAft>
                <a:spcPts val="0"/>
              </a:spcAft>
              <a:buNone/>
            </a:pPr>
            <a:r>
              <a:rPr lang="en" sz="9000">
                <a:solidFill>
                  <a:srgbClr val="FFFFFF"/>
                </a:solidFill>
                <a:latin typeface="Calibri"/>
                <a:ea typeface="Calibri"/>
                <a:cs typeface="Calibri"/>
                <a:sym typeface="Calibri"/>
              </a:rPr>
              <a:t>Object-Relational Mappers: mapping database tables to objects</a:t>
            </a:r>
            <a:endParaRPr sz="9000">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43"/>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150" name="Google Shape;150;p43"/>
          <p:cNvSpPr txBox="1"/>
          <p:nvPr>
            <p:ph idx="4294967295" type="body"/>
          </p:nvPr>
        </p:nvSpPr>
        <p:spPr>
          <a:xfrm>
            <a:off x="421350" y="1777593"/>
            <a:ext cx="17416800" cy="34110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What is an Object-Relational Mapper?</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The Django Object-Relational mapper</a:t>
            </a:r>
            <a:endParaRPr sz="3997">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44"/>
          <p:cNvPicPr preferRelativeResize="0"/>
          <p:nvPr/>
        </p:nvPicPr>
        <p:blipFill>
          <a:blip r:embed="rId3">
            <a:alphaModFix/>
          </a:blip>
          <a:stretch>
            <a:fillRect/>
          </a:stretch>
        </p:blipFill>
        <p:spPr>
          <a:xfrm>
            <a:off x="15380689" y="7572004"/>
            <a:ext cx="1870209" cy="2259301"/>
          </a:xfrm>
          <a:prstGeom prst="rect">
            <a:avLst/>
          </a:prstGeom>
          <a:noFill/>
          <a:ln>
            <a:noFill/>
          </a:ln>
        </p:spPr>
      </p:pic>
      <p:sp>
        <p:nvSpPr>
          <p:cNvPr id="156" name="Google Shape;156;p44"/>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What is an Object-Relational Mapper ?</a:t>
            </a:r>
            <a:endParaRPr sz="4395"/>
          </a:p>
        </p:txBody>
      </p:sp>
      <p:sp>
        <p:nvSpPr>
          <p:cNvPr id="157" name="Google Shape;157;p44"/>
          <p:cNvSpPr txBox="1"/>
          <p:nvPr/>
        </p:nvSpPr>
        <p:spPr>
          <a:xfrm>
            <a:off x="304800" y="1371600"/>
            <a:ext cx="17287500" cy="30867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Char char="●"/>
            </a:pPr>
            <a:r>
              <a:rPr b="1" lang="en" sz="3400">
                <a:solidFill>
                  <a:srgbClr val="434343"/>
                </a:solidFill>
                <a:latin typeface="Calibri"/>
                <a:ea typeface="Calibri"/>
                <a:cs typeface="Calibri"/>
                <a:sym typeface="Calibri"/>
              </a:rPr>
              <a:t>Object-Relational Mappers (ORM) </a:t>
            </a:r>
            <a:r>
              <a:rPr lang="en" sz="3400">
                <a:solidFill>
                  <a:srgbClr val="434343"/>
                </a:solidFill>
                <a:latin typeface="Calibri"/>
                <a:ea typeface="Calibri"/>
                <a:cs typeface="Calibri"/>
                <a:sym typeface="Calibri"/>
              </a:rPr>
              <a:t>are libraries providing a bridge between relational DB tables/relations and object-oriented code concepts (classes, objects). ORMs allow you to </a:t>
            </a:r>
            <a:r>
              <a:rPr i="1" lang="en" sz="3400">
                <a:solidFill>
                  <a:srgbClr val="434343"/>
                </a:solidFill>
                <a:latin typeface="Calibri"/>
                <a:ea typeface="Calibri"/>
                <a:cs typeface="Calibri"/>
                <a:sym typeface="Calibri"/>
              </a:rPr>
              <a:t>write object-oriented code instead of SQL</a:t>
            </a:r>
            <a:r>
              <a:rPr lang="en" sz="3400">
                <a:solidFill>
                  <a:srgbClr val="434343"/>
                </a:solidFill>
                <a:latin typeface="Calibri"/>
                <a:ea typeface="Calibri"/>
                <a:cs typeface="Calibri"/>
                <a:sym typeface="Calibri"/>
              </a:rPr>
              <a:t> to read/write data and schemas in your databases</a:t>
            </a:r>
            <a:endParaRPr sz="3400">
              <a:solidFill>
                <a:srgbClr val="434343"/>
              </a:solidFill>
              <a:latin typeface="Calibri"/>
              <a:ea typeface="Calibri"/>
              <a:cs typeface="Calibri"/>
              <a:sym typeface="Calibri"/>
            </a:endParaRPr>
          </a:p>
          <a:p>
            <a:pPr indent="0" lvl="0" marL="0" rtl="0" algn="l">
              <a:lnSpc>
                <a:spcPct val="115000"/>
              </a:lnSpc>
              <a:spcBef>
                <a:spcPts val="1600"/>
              </a:spcBef>
              <a:spcAft>
                <a:spcPts val="0"/>
              </a:spcAft>
              <a:buNone/>
            </a:pPr>
            <a:r>
              <a:t/>
            </a:r>
            <a:endParaRPr sz="800">
              <a:solidFill>
                <a:srgbClr val="434343"/>
              </a:solidFill>
              <a:latin typeface="Calibri"/>
              <a:ea typeface="Calibri"/>
              <a:cs typeface="Calibri"/>
              <a:sym typeface="Calibri"/>
            </a:endParaRPr>
          </a:p>
          <a:p>
            <a:pPr indent="-444500" lvl="0" marL="457200" rtl="0" algn="l">
              <a:lnSpc>
                <a:spcPct val="115000"/>
              </a:lnSpc>
              <a:spcBef>
                <a:spcPts val="1600"/>
              </a:spcBef>
              <a:spcAft>
                <a:spcPts val="0"/>
              </a:spcAft>
              <a:buClr>
                <a:srgbClr val="434343"/>
              </a:buClr>
              <a:buSzPts val="3400"/>
              <a:buFont typeface="Calibri"/>
              <a:buChar char="●"/>
            </a:pPr>
            <a:r>
              <a:rPr lang="en" sz="3400">
                <a:solidFill>
                  <a:srgbClr val="434343"/>
                </a:solidFill>
                <a:latin typeface="Calibri"/>
                <a:ea typeface="Calibri"/>
                <a:cs typeface="Calibri"/>
                <a:sym typeface="Calibri"/>
              </a:rPr>
              <a:t>ORMs usually support multiple DB backends (SQLite, PostgreSQL, Oracle, …)</a:t>
            </a:r>
            <a:endParaRPr sz="3400">
              <a:solidFill>
                <a:srgbClr val="434343"/>
              </a:solidFill>
              <a:latin typeface="Calibri"/>
              <a:ea typeface="Calibri"/>
              <a:cs typeface="Calibri"/>
              <a:sym typeface="Calibri"/>
            </a:endParaRPr>
          </a:p>
        </p:txBody>
      </p:sp>
      <p:sp>
        <p:nvSpPr>
          <p:cNvPr id="158" name="Google Shape;158;p44"/>
          <p:cNvSpPr txBox="1"/>
          <p:nvPr/>
        </p:nvSpPr>
        <p:spPr>
          <a:xfrm>
            <a:off x="304800" y="4572000"/>
            <a:ext cx="13446300" cy="30000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Char char="●"/>
            </a:pPr>
            <a:r>
              <a:rPr lang="en" sz="3400">
                <a:solidFill>
                  <a:srgbClr val="434343"/>
                </a:solidFill>
                <a:latin typeface="Calibri"/>
                <a:ea typeface="Calibri"/>
                <a:cs typeface="Calibri"/>
                <a:sym typeface="Calibri"/>
              </a:rPr>
              <a:t>ORMs</a:t>
            </a:r>
            <a:r>
              <a:rPr lang="en" sz="3400">
                <a:solidFill>
                  <a:srgbClr val="434343"/>
                </a:solidFill>
                <a:latin typeface="Calibri"/>
                <a:ea typeface="Calibri"/>
                <a:cs typeface="Calibri"/>
                <a:sym typeface="Calibri"/>
              </a:rPr>
              <a:t>:</a:t>
            </a:r>
            <a:endParaRPr sz="34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boost </a:t>
            </a:r>
            <a:r>
              <a:rPr b="1" lang="en" sz="3000">
                <a:solidFill>
                  <a:srgbClr val="434343"/>
                </a:solidFill>
                <a:latin typeface="Calibri"/>
                <a:ea typeface="Calibri"/>
                <a:cs typeface="Calibri"/>
                <a:sym typeface="Calibri"/>
              </a:rPr>
              <a:t>productivity</a:t>
            </a:r>
            <a:r>
              <a:rPr lang="en" sz="3000">
                <a:solidFill>
                  <a:srgbClr val="434343"/>
                </a:solidFill>
                <a:latin typeface="Calibri"/>
                <a:ea typeface="Calibri"/>
                <a:cs typeface="Calibri"/>
                <a:sym typeface="Calibri"/>
              </a:rPr>
              <a:t>!</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in theory </a:t>
            </a:r>
            <a:r>
              <a:rPr b="1" lang="en" sz="3000">
                <a:solidFill>
                  <a:srgbClr val="434343"/>
                </a:solidFill>
                <a:latin typeface="Calibri"/>
                <a:ea typeface="Calibri"/>
                <a:cs typeface="Calibri"/>
                <a:sym typeface="Calibri"/>
              </a:rPr>
              <a:t>allow to reuse</a:t>
            </a:r>
            <a:r>
              <a:rPr lang="en" sz="3000">
                <a:solidFill>
                  <a:srgbClr val="434343"/>
                </a:solidFill>
                <a:latin typeface="Calibri"/>
                <a:ea typeface="Calibri"/>
                <a:cs typeface="Calibri"/>
                <a:sym typeface="Calibri"/>
              </a:rPr>
              <a:t> object-oriented models across different DB techs</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usually</a:t>
            </a:r>
            <a:r>
              <a:rPr b="1" lang="en" sz="3000">
                <a:solidFill>
                  <a:srgbClr val="434343"/>
                </a:solidFill>
                <a:latin typeface="Calibri"/>
                <a:ea typeface="Calibri"/>
                <a:cs typeface="Calibri"/>
                <a:sym typeface="Calibri"/>
              </a:rPr>
              <a:t> reduce data access performance</a:t>
            </a:r>
            <a:r>
              <a:rPr lang="en" sz="3000">
                <a:solidFill>
                  <a:srgbClr val="434343"/>
                </a:solidFill>
                <a:latin typeface="Calibri"/>
                <a:ea typeface="Calibri"/>
                <a:cs typeface="Calibri"/>
                <a:sym typeface="Calibri"/>
              </a:rPr>
              <a:t> (not suitable for data-intensive apps)</a:t>
            </a:r>
            <a:endParaRPr/>
          </a:p>
        </p:txBody>
      </p:sp>
      <p:sp>
        <p:nvSpPr>
          <p:cNvPr id="159" name="Google Shape;159;p44"/>
          <p:cNvSpPr txBox="1"/>
          <p:nvPr/>
        </p:nvSpPr>
        <p:spPr>
          <a:xfrm>
            <a:off x="304800" y="7162800"/>
            <a:ext cx="12628200" cy="22593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Char char="●"/>
            </a:pPr>
            <a:r>
              <a:rPr lang="en" sz="3400">
                <a:solidFill>
                  <a:srgbClr val="434343"/>
                </a:solidFill>
                <a:latin typeface="Calibri"/>
                <a:ea typeface="Calibri"/>
                <a:cs typeface="Calibri"/>
                <a:sym typeface="Calibri"/>
              </a:rPr>
              <a:t>ORMs exist for almost all languages, noticeable ones for Python are:</a:t>
            </a:r>
            <a:endParaRPr sz="34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The Django ORM</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SQLAlchemy</a:t>
            </a:r>
            <a:endParaRPr sz="3000">
              <a:solidFill>
                <a:srgbClr val="434343"/>
              </a:solidFill>
              <a:latin typeface="Calibri"/>
              <a:ea typeface="Calibri"/>
              <a:cs typeface="Calibri"/>
              <a:sym typeface="Calibri"/>
            </a:endParaRPr>
          </a:p>
        </p:txBody>
      </p:sp>
      <p:pic>
        <p:nvPicPr>
          <p:cNvPr id="160" name="Google Shape;160;p44"/>
          <p:cNvPicPr preferRelativeResize="0"/>
          <p:nvPr/>
        </p:nvPicPr>
        <p:blipFill>
          <a:blip r:embed="rId4">
            <a:alphaModFix/>
          </a:blip>
          <a:stretch>
            <a:fillRect/>
          </a:stretch>
        </p:blipFill>
        <p:spPr>
          <a:xfrm>
            <a:off x="15806244" y="4980025"/>
            <a:ext cx="1019105" cy="1026562"/>
          </a:xfrm>
          <a:prstGeom prst="rect">
            <a:avLst/>
          </a:prstGeom>
          <a:noFill/>
          <a:ln>
            <a:noFill/>
          </a:ln>
        </p:spPr>
      </p:pic>
      <p:pic>
        <p:nvPicPr>
          <p:cNvPr id="161" name="Google Shape;161;p44"/>
          <p:cNvPicPr preferRelativeResize="0"/>
          <p:nvPr/>
        </p:nvPicPr>
        <p:blipFill>
          <a:blip r:embed="rId5">
            <a:alphaModFix/>
          </a:blip>
          <a:stretch>
            <a:fillRect/>
          </a:stretch>
        </p:blipFill>
        <p:spPr>
          <a:xfrm>
            <a:off x="15294599" y="7853398"/>
            <a:ext cx="923850" cy="878102"/>
          </a:xfrm>
          <a:prstGeom prst="rect">
            <a:avLst/>
          </a:prstGeom>
          <a:noFill/>
          <a:ln>
            <a:noFill/>
          </a:ln>
        </p:spPr>
      </p:pic>
      <p:pic>
        <p:nvPicPr>
          <p:cNvPr id="162" name="Google Shape;162;p44"/>
          <p:cNvPicPr preferRelativeResize="0"/>
          <p:nvPr/>
        </p:nvPicPr>
        <p:blipFill>
          <a:blip r:embed="rId5">
            <a:alphaModFix/>
          </a:blip>
          <a:stretch>
            <a:fillRect/>
          </a:stretch>
        </p:blipFill>
        <p:spPr>
          <a:xfrm>
            <a:off x="16474674" y="7853398"/>
            <a:ext cx="923850" cy="878102"/>
          </a:xfrm>
          <a:prstGeom prst="rect">
            <a:avLst/>
          </a:prstGeom>
          <a:noFill/>
          <a:ln>
            <a:noFill/>
          </a:ln>
        </p:spPr>
      </p:pic>
      <p:cxnSp>
        <p:nvCxnSpPr>
          <p:cNvPr id="163" name="Google Shape;163;p44"/>
          <p:cNvCxnSpPr>
            <a:stCxn id="155" idx="0"/>
            <a:endCxn id="160" idx="2"/>
          </p:cNvCxnSpPr>
          <p:nvPr/>
        </p:nvCxnSpPr>
        <p:spPr>
          <a:xfrm rot="10800000">
            <a:off x="16315793" y="6006604"/>
            <a:ext cx="0" cy="1565400"/>
          </a:xfrm>
          <a:prstGeom prst="straightConnector1">
            <a:avLst/>
          </a:prstGeom>
          <a:noFill/>
          <a:ln cap="flat" cmpd="sng" w="76200">
            <a:solidFill>
              <a:srgbClr val="4A86E8"/>
            </a:solidFill>
            <a:prstDash val="solid"/>
            <a:round/>
            <a:headEnd len="med" w="med" type="triangl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45"/>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The Django Object-Relational mapper (1/2)</a:t>
            </a:r>
            <a:endParaRPr sz="4395"/>
          </a:p>
        </p:txBody>
      </p:sp>
      <p:sp>
        <p:nvSpPr>
          <p:cNvPr id="169" name="Google Shape;169;p45"/>
          <p:cNvSpPr txBox="1"/>
          <p:nvPr/>
        </p:nvSpPr>
        <p:spPr>
          <a:xfrm>
            <a:off x="304800" y="2619000"/>
            <a:ext cx="17837700" cy="32751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Char char="●"/>
            </a:pPr>
            <a:r>
              <a:rPr b="1" lang="en" sz="3400">
                <a:solidFill>
                  <a:srgbClr val="434343"/>
                </a:solidFill>
                <a:latin typeface="Calibri"/>
                <a:ea typeface="Calibri"/>
                <a:cs typeface="Calibri"/>
                <a:sym typeface="Calibri"/>
              </a:rPr>
              <a:t>Schema definition</a:t>
            </a:r>
            <a:endParaRPr b="1" sz="34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Each DB table is mapped to/by a class extending the </a:t>
            </a:r>
            <a:r>
              <a:rPr lang="en" sz="2400">
                <a:solidFill>
                  <a:srgbClr val="434343"/>
                </a:solidFill>
                <a:latin typeface="Courier New"/>
                <a:ea typeface="Courier New"/>
                <a:cs typeface="Courier New"/>
                <a:sym typeface="Courier New"/>
              </a:rPr>
              <a:t>django.db.models.Model</a:t>
            </a:r>
            <a:r>
              <a:rPr lang="en" sz="3000">
                <a:solidFill>
                  <a:srgbClr val="434343"/>
                </a:solidFill>
                <a:latin typeface="Calibri"/>
                <a:ea typeface="Calibri"/>
                <a:cs typeface="Calibri"/>
                <a:sym typeface="Calibri"/>
              </a:rPr>
              <a:t> class, and is called “</a:t>
            </a:r>
            <a:r>
              <a:rPr b="1" lang="en" sz="3000">
                <a:solidFill>
                  <a:srgbClr val="434343"/>
                </a:solidFill>
                <a:latin typeface="Calibri"/>
                <a:ea typeface="Calibri"/>
                <a:cs typeface="Calibri"/>
                <a:sym typeface="Calibri"/>
              </a:rPr>
              <a:t>model</a:t>
            </a:r>
            <a:r>
              <a:rPr lang="en" sz="3000">
                <a:solidFill>
                  <a:srgbClr val="434343"/>
                </a:solidFill>
                <a:latin typeface="Calibri"/>
                <a:ea typeface="Calibri"/>
                <a:cs typeface="Calibri"/>
                <a:sym typeface="Calibri"/>
              </a:rPr>
              <a:t>”</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Models </a:t>
            </a:r>
            <a:r>
              <a:rPr b="1" lang="en" sz="3000">
                <a:solidFill>
                  <a:srgbClr val="434343"/>
                </a:solidFill>
                <a:latin typeface="Calibri"/>
                <a:ea typeface="Calibri"/>
                <a:cs typeface="Calibri"/>
                <a:sym typeface="Calibri"/>
              </a:rPr>
              <a:t>declare all their fields and relations to other models</a:t>
            </a:r>
            <a:r>
              <a:rPr lang="en" sz="3000">
                <a:solidFill>
                  <a:srgbClr val="434343"/>
                </a:solidFill>
                <a:latin typeface="Calibri"/>
                <a:ea typeface="Calibri"/>
                <a:cs typeface="Calibri"/>
                <a:sym typeface="Calibri"/>
              </a:rPr>
              <a:t> and are stored in a single file (</a:t>
            </a:r>
            <a:r>
              <a:rPr lang="en" sz="2400">
                <a:solidFill>
                  <a:srgbClr val="434343"/>
                </a:solidFill>
                <a:latin typeface="Courier New"/>
                <a:ea typeface="Courier New"/>
                <a:cs typeface="Courier New"/>
                <a:sym typeface="Courier New"/>
              </a:rPr>
              <a:t>models.py</a:t>
            </a:r>
            <a:r>
              <a:rPr lang="en" sz="3000">
                <a:solidFill>
                  <a:srgbClr val="434343"/>
                </a:solidFill>
                <a:latin typeface="Calibri"/>
                <a:ea typeface="Calibri"/>
                <a:cs typeface="Calibri"/>
                <a:sym typeface="Calibri"/>
              </a:rPr>
              <a:t>)</a:t>
            </a:r>
            <a:endParaRPr b="1"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Once you’re done, you need to tell Django to </a:t>
            </a:r>
            <a:r>
              <a:rPr i="1" lang="en" sz="3000">
                <a:solidFill>
                  <a:srgbClr val="434343"/>
                </a:solidFill>
                <a:latin typeface="Calibri"/>
                <a:ea typeface="Calibri"/>
                <a:cs typeface="Calibri"/>
                <a:sym typeface="Calibri"/>
              </a:rPr>
              <a:t>change the state of the DB schema</a:t>
            </a:r>
            <a:r>
              <a:rPr lang="en" sz="3000">
                <a:solidFill>
                  <a:srgbClr val="434343"/>
                </a:solidFill>
                <a:latin typeface="Calibri"/>
                <a:ea typeface="Calibri"/>
                <a:cs typeface="Calibri"/>
                <a:sym typeface="Calibri"/>
              </a:rPr>
              <a:t> to the one you specified in the: this operation is called “</a:t>
            </a:r>
            <a:r>
              <a:rPr b="1" lang="en" sz="3000">
                <a:solidFill>
                  <a:srgbClr val="434343"/>
                </a:solidFill>
                <a:latin typeface="Calibri"/>
                <a:ea typeface="Calibri"/>
                <a:cs typeface="Calibri"/>
                <a:sym typeface="Calibri"/>
              </a:rPr>
              <a:t>migration</a:t>
            </a:r>
            <a:r>
              <a:rPr lang="en" sz="3000">
                <a:solidFill>
                  <a:srgbClr val="434343"/>
                </a:solidFill>
                <a:latin typeface="Calibri"/>
                <a:ea typeface="Calibri"/>
                <a:cs typeface="Calibri"/>
                <a:sym typeface="Calibri"/>
              </a:rPr>
              <a:t>”. DB migrations are saved on plain files so you can </a:t>
            </a:r>
            <a:r>
              <a:rPr i="1" lang="en" sz="3000">
                <a:solidFill>
                  <a:srgbClr val="434343"/>
                </a:solidFill>
                <a:latin typeface="Calibri"/>
                <a:ea typeface="Calibri"/>
                <a:cs typeface="Calibri"/>
                <a:sym typeface="Calibri"/>
              </a:rPr>
              <a:t>version them</a:t>
            </a:r>
            <a:endParaRPr sz="3000">
              <a:solidFill>
                <a:srgbClr val="434343"/>
              </a:solidFill>
              <a:latin typeface="Calibri"/>
              <a:ea typeface="Calibri"/>
              <a:cs typeface="Calibri"/>
              <a:sym typeface="Calibri"/>
            </a:endParaRPr>
          </a:p>
        </p:txBody>
      </p:sp>
      <p:sp>
        <p:nvSpPr>
          <p:cNvPr id="170" name="Google Shape;170;p45"/>
          <p:cNvSpPr txBox="1"/>
          <p:nvPr/>
        </p:nvSpPr>
        <p:spPr>
          <a:xfrm>
            <a:off x="304800" y="1306500"/>
            <a:ext cx="17637300" cy="1617300"/>
          </a:xfrm>
          <a:prstGeom prst="rect">
            <a:avLst/>
          </a:prstGeom>
          <a:noFill/>
          <a:ln>
            <a:noFill/>
          </a:ln>
        </p:spPr>
        <p:txBody>
          <a:bodyPr anchorCtr="0" anchor="ctr"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Char char="●"/>
            </a:pPr>
            <a:r>
              <a:rPr lang="en" sz="3400">
                <a:solidFill>
                  <a:srgbClr val="434343"/>
                </a:solidFill>
                <a:latin typeface="Calibri"/>
                <a:ea typeface="Calibri"/>
                <a:cs typeface="Calibri"/>
                <a:sym typeface="Calibri"/>
              </a:rPr>
              <a:t>Django has its own </a:t>
            </a:r>
            <a:r>
              <a:rPr b="1" lang="en" sz="3400">
                <a:solidFill>
                  <a:srgbClr val="434343"/>
                </a:solidFill>
                <a:latin typeface="Calibri"/>
                <a:ea typeface="Calibri"/>
                <a:cs typeface="Calibri"/>
                <a:sym typeface="Calibri"/>
              </a:rPr>
              <a:t>ORM</a:t>
            </a:r>
            <a:r>
              <a:rPr lang="en" sz="3400">
                <a:solidFill>
                  <a:srgbClr val="434343"/>
                </a:solidFill>
                <a:latin typeface="Calibri"/>
                <a:ea typeface="Calibri"/>
                <a:cs typeface="Calibri"/>
                <a:sym typeface="Calibri"/>
              </a:rPr>
              <a:t>, which allows to </a:t>
            </a:r>
            <a:r>
              <a:rPr i="1" lang="en" sz="3400">
                <a:solidFill>
                  <a:srgbClr val="434343"/>
                </a:solidFill>
                <a:latin typeface="Calibri"/>
                <a:ea typeface="Calibri"/>
                <a:cs typeface="Calibri"/>
                <a:sym typeface="Calibri"/>
              </a:rPr>
              <a:t>pythonically query and manipulate your DBs</a:t>
            </a:r>
            <a:endParaRPr/>
          </a:p>
        </p:txBody>
      </p:sp>
      <p:grpSp>
        <p:nvGrpSpPr>
          <p:cNvPr id="171" name="Google Shape;171;p45"/>
          <p:cNvGrpSpPr/>
          <p:nvPr/>
        </p:nvGrpSpPr>
        <p:grpSpPr>
          <a:xfrm>
            <a:off x="565875" y="6249775"/>
            <a:ext cx="8438775" cy="3550500"/>
            <a:chOff x="565875" y="6249775"/>
            <a:chExt cx="8438775" cy="3550500"/>
          </a:xfrm>
        </p:grpSpPr>
        <p:sp>
          <p:nvSpPr>
            <p:cNvPr id="172" name="Google Shape;172;p45"/>
            <p:cNvSpPr txBox="1"/>
            <p:nvPr/>
          </p:nvSpPr>
          <p:spPr>
            <a:xfrm>
              <a:off x="565875" y="6325975"/>
              <a:ext cx="8310600" cy="3474300"/>
            </a:xfrm>
            <a:prstGeom prst="rect">
              <a:avLst/>
            </a:prstGeom>
            <a:solidFill>
              <a:srgbClr val="FFE599"/>
            </a:solidFill>
            <a:ln>
              <a:noFill/>
            </a:ln>
          </p:spPr>
          <p:txBody>
            <a:bodyPr anchorCtr="0" anchor="t" bIns="91425" lIns="91425" spcFirstLastPara="1" rIns="91425" wrap="square" tIns="91425">
              <a:noAutofit/>
            </a:bodyPr>
            <a:lstStyle/>
            <a:p>
              <a:pPr indent="0" lvl="0" marL="0" rtl="0" algn="l">
                <a:lnSpc>
                  <a:spcPct val="115000"/>
                </a:lnSpc>
                <a:spcBef>
                  <a:spcPts val="1600"/>
                </a:spcBef>
                <a:spcAft>
                  <a:spcPts val="0"/>
                </a:spcAft>
                <a:buNone/>
              </a:pPr>
              <a:r>
                <a:rPr b="1" lang="en" sz="1800">
                  <a:solidFill>
                    <a:srgbClr val="434343"/>
                  </a:solidFill>
                  <a:latin typeface="Courier New"/>
                  <a:ea typeface="Courier New"/>
                  <a:cs typeface="Courier New"/>
                  <a:sym typeface="Courier New"/>
                </a:rPr>
                <a:t>from django.db import models</a:t>
              </a:r>
              <a:endParaRPr b="1" sz="1800">
                <a:solidFill>
                  <a:srgbClr val="434343"/>
                </a:solidFill>
                <a:latin typeface="Courier New"/>
                <a:ea typeface="Courier New"/>
                <a:cs typeface="Courier New"/>
                <a:sym typeface="Courier New"/>
              </a:endParaRPr>
            </a:p>
            <a:p>
              <a:pPr indent="0" lvl="0" marL="0" rtl="0" algn="l">
                <a:lnSpc>
                  <a:spcPct val="115000"/>
                </a:lnSpc>
                <a:spcBef>
                  <a:spcPts val="1600"/>
                </a:spcBef>
                <a:spcAft>
                  <a:spcPts val="0"/>
                </a:spcAft>
                <a:buNone/>
              </a:pPr>
              <a:r>
                <a:rPr b="1" lang="en" sz="1800">
                  <a:solidFill>
                    <a:srgbClr val="434343"/>
                  </a:solidFill>
                  <a:latin typeface="Courier New"/>
                  <a:ea typeface="Courier New"/>
                  <a:cs typeface="Courier New"/>
                  <a:sym typeface="Courier New"/>
                </a:rPr>
                <a:t>class </a:t>
              </a:r>
              <a:r>
                <a:rPr b="1" lang="en" sz="1800">
                  <a:solidFill>
                    <a:srgbClr val="0000FF"/>
                  </a:solidFill>
                  <a:latin typeface="Courier New"/>
                  <a:ea typeface="Courier New"/>
                  <a:cs typeface="Courier New"/>
                  <a:sym typeface="Courier New"/>
                </a:rPr>
                <a:t>Continent</a:t>
              </a:r>
              <a:r>
                <a:rPr b="1" lang="en" sz="1800">
                  <a:solidFill>
                    <a:srgbClr val="434343"/>
                  </a:solidFill>
                  <a:latin typeface="Courier New"/>
                  <a:ea typeface="Courier New"/>
                  <a:cs typeface="Courier New"/>
                  <a:sym typeface="Courier New"/>
                </a:rPr>
                <a:t>(models.Model):</a:t>
              </a:r>
              <a:endParaRPr b="1" sz="18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1800">
                  <a:solidFill>
                    <a:srgbClr val="434343"/>
                  </a:solidFill>
                  <a:latin typeface="Courier New"/>
                  <a:ea typeface="Courier New"/>
                  <a:cs typeface="Courier New"/>
                  <a:sym typeface="Courier New"/>
                </a:rPr>
                <a:t>    name = models.TextField(blank=False, null=False)</a:t>
              </a:r>
              <a:endParaRPr b="1" sz="1800">
                <a:solidFill>
                  <a:srgbClr val="434343"/>
                </a:solidFill>
                <a:latin typeface="Courier New"/>
                <a:ea typeface="Courier New"/>
                <a:cs typeface="Courier New"/>
                <a:sym typeface="Courier New"/>
              </a:endParaRPr>
            </a:p>
            <a:p>
              <a:pPr indent="0" lvl="0" marL="0" rtl="0" algn="l">
                <a:lnSpc>
                  <a:spcPct val="115000"/>
                </a:lnSpc>
                <a:spcBef>
                  <a:spcPts val="1600"/>
                </a:spcBef>
                <a:spcAft>
                  <a:spcPts val="0"/>
                </a:spcAft>
                <a:buNone/>
              </a:pPr>
              <a:r>
                <a:t/>
              </a:r>
              <a:endParaRPr b="1" sz="600">
                <a:solidFill>
                  <a:srgbClr val="434343"/>
                </a:solidFill>
                <a:latin typeface="Courier New"/>
                <a:ea typeface="Courier New"/>
                <a:cs typeface="Courier New"/>
                <a:sym typeface="Courier New"/>
              </a:endParaRPr>
            </a:p>
            <a:p>
              <a:pPr indent="0" lvl="0" marL="0" rtl="0" algn="l">
                <a:lnSpc>
                  <a:spcPct val="115000"/>
                </a:lnSpc>
                <a:spcBef>
                  <a:spcPts val="1600"/>
                </a:spcBef>
                <a:spcAft>
                  <a:spcPts val="0"/>
                </a:spcAft>
                <a:buNone/>
              </a:pPr>
              <a:r>
                <a:rPr b="1" lang="en" sz="1800">
                  <a:solidFill>
                    <a:srgbClr val="434343"/>
                  </a:solidFill>
                  <a:latin typeface="Courier New"/>
                  <a:ea typeface="Courier New"/>
                  <a:cs typeface="Courier New"/>
                  <a:sym typeface="Courier New"/>
                </a:rPr>
                <a:t>class </a:t>
              </a:r>
              <a:r>
                <a:rPr b="1" lang="en" sz="1800">
                  <a:solidFill>
                    <a:srgbClr val="FF0000"/>
                  </a:solidFill>
                  <a:latin typeface="Courier New"/>
                  <a:ea typeface="Courier New"/>
                  <a:cs typeface="Courier New"/>
                  <a:sym typeface="Courier New"/>
                </a:rPr>
                <a:t>Country</a:t>
              </a:r>
              <a:r>
                <a:rPr b="1" lang="en" sz="1800">
                  <a:solidFill>
                    <a:srgbClr val="434343"/>
                  </a:solidFill>
                  <a:latin typeface="Courier New"/>
                  <a:ea typeface="Courier New"/>
                  <a:cs typeface="Courier New"/>
                  <a:sym typeface="Courier New"/>
                </a:rPr>
                <a:t>(models.Model):</a:t>
              </a:r>
              <a:endParaRPr b="1" sz="18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1800">
                  <a:solidFill>
                    <a:srgbClr val="434343"/>
                  </a:solidFill>
                  <a:latin typeface="Courier New"/>
                  <a:ea typeface="Courier New"/>
                  <a:cs typeface="Courier New"/>
                  <a:sym typeface="Courier New"/>
                </a:rPr>
                <a:t>    shortname = models.TextField(blank=False, null=False)</a:t>
              </a:r>
              <a:endParaRPr b="1" sz="18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1800">
                  <a:solidFill>
                    <a:srgbClr val="434343"/>
                  </a:solidFill>
                  <a:latin typeface="Courier New"/>
                  <a:ea typeface="Courier New"/>
                  <a:cs typeface="Courier New"/>
                  <a:sym typeface="Courier New"/>
                </a:rPr>
                <a:t>    name = models.TextField(blank=False, null=False)</a:t>
              </a:r>
              <a:endParaRPr b="1" sz="18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1800">
                  <a:solidFill>
                    <a:srgbClr val="434343"/>
                  </a:solidFill>
                  <a:latin typeface="Courier New"/>
                  <a:ea typeface="Courier New"/>
                  <a:cs typeface="Courier New"/>
                  <a:sym typeface="Courier New"/>
                </a:rPr>
                <a:t>    continent = models.ForeignKey(</a:t>
              </a:r>
              <a:r>
                <a:rPr b="1" lang="en" sz="1800">
                  <a:solidFill>
                    <a:srgbClr val="0000FF"/>
                  </a:solidFill>
                  <a:latin typeface="Courier New"/>
                  <a:ea typeface="Courier New"/>
                  <a:cs typeface="Courier New"/>
                  <a:sym typeface="Courier New"/>
                </a:rPr>
                <a:t>Continent</a:t>
              </a:r>
              <a:r>
                <a:rPr b="1" lang="en" sz="1800">
                  <a:solidFill>
                    <a:srgbClr val="434343"/>
                  </a:solidFill>
                  <a:latin typeface="Courier New"/>
                  <a:ea typeface="Courier New"/>
                  <a:cs typeface="Courier New"/>
                  <a:sym typeface="Courier New"/>
                </a:rPr>
                <a:t>)</a:t>
              </a:r>
              <a:endParaRPr b="1" sz="1800">
                <a:solidFill>
                  <a:srgbClr val="434343"/>
                </a:solidFill>
                <a:latin typeface="Courier New"/>
                <a:ea typeface="Courier New"/>
                <a:cs typeface="Courier New"/>
                <a:sym typeface="Courier New"/>
              </a:endParaRPr>
            </a:p>
            <a:p>
              <a:pPr indent="0" lvl="0" marL="0" rtl="0" algn="l">
                <a:lnSpc>
                  <a:spcPct val="115000"/>
                </a:lnSpc>
                <a:spcBef>
                  <a:spcPts val="1600"/>
                </a:spcBef>
                <a:spcAft>
                  <a:spcPts val="0"/>
                </a:spcAft>
                <a:buNone/>
              </a:pPr>
              <a:r>
                <a:t/>
              </a:r>
              <a:endParaRPr b="1" sz="1800">
                <a:solidFill>
                  <a:srgbClr val="434343"/>
                </a:solidFill>
                <a:latin typeface="Courier New"/>
                <a:ea typeface="Courier New"/>
                <a:cs typeface="Courier New"/>
                <a:sym typeface="Courier New"/>
              </a:endParaRPr>
            </a:p>
          </p:txBody>
        </p:sp>
        <p:sp>
          <p:nvSpPr>
            <p:cNvPr id="173" name="Google Shape;173;p45"/>
            <p:cNvSpPr txBox="1"/>
            <p:nvPr/>
          </p:nvSpPr>
          <p:spPr>
            <a:xfrm>
              <a:off x="6686850" y="6249775"/>
              <a:ext cx="2317800" cy="760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3400">
                  <a:solidFill>
                    <a:srgbClr val="434343"/>
                  </a:solidFill>
                  <a:latin typeface="Calibri"/>
                  <a:ea typeface="Calibri"/>
                  <a:cs typeface="Calibri"/>
                  <a:sym typeface="Calibri"/>
                </a:rPr>
                <a:t>models.py</a:t>
              </a:r>
              <a:endParaRPr/>
            </a:p>
          </p:txBody>
        </p:sp>
      </p:grpSp>
      <p:sp>
        <p:nvSpPr>
          <p:cNvPr id="174" name="Google Shape;174;p45"/>
          <p:cNvSpPr txBox="1"/>
          <p:nvPr/>
        </p:nvSpPr>
        <p:spPr>
          <a:xfrm>
            <a:off x="9976850" y="6893000"/>
            <a:ext cx="7632300" cy="211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2800">
                <a:solidFill>
                  <a:srgbClr val="434343"/>
                </a:solidFill>
                <a:latin typeface="Courier New"/>
                <a:ea typeface="Courier New"/>
                <a:cs typeface="Courier New"/>
                <a:sym typeface="Courier New"/>
              </a:rPr>
              <a:t>$ python manage.py makemigrations</a:t>
            </a:r>
            <a:endParaRPr b="1" sz="2800">
              <a:solidFill>
                <a:srgbClr val="434343"/>
              </a:solidFill>
              <a:latin typeface="Courier New"/>
              <a:ea typeface="Courier New"/>
              <a:cs typeface="Courier New"/>
              <a:sym typeface="Courier New"/>
            </a:endParaRPr>
          </a:p>
          <a:p>
            <a:pPr indent="0" lvl="0" marL="0" rtl="0" algn="l">
              <a:lnSpc>
                <a:spcPct val="115000"/>
              </a:lnSpc>
              <a:spcBef>
                <a:spcPts val="1600"/>
              </a:spcBef>
              <a:spcAft>
                <a:spcPts val="0"/>
              </a:spcAft>
              <a:buNone/>
            </a:pPr>
            <a:r>
              <a:rPr b="1" lang="en" sz="2800">
                <a:solidFill>
                  <a:srgbClr val="434343"/>
                </a:solidFill>
                <a:latin typeface="Courier New"/>
                <a:ea typeface="Courier New"/>
                <a:cs typeface="Courier New"/>
                <a:sym typeface="Courier New"/>
              </a:rPr>
              <a:t>$ python manage.py migrate</a:t>
            </a:r>
            <a:endParaRPr b="1" sz="2800">
              <a:solidFill>
                <a:srgbClr val="434343"/>
              </a:solidFill>
              <a:latin typeface="Courier New"/>
              <a:ea typeface="Courier New"/>
              <a:cs typeface="Courier New"/>
              <a:sym typeface="Courier New"/>
            </a:endParaRPr>
          </a:p>
          <a:p>
            <a:pPr indent="0" lvl="0" marL="0" rtl="0" algn="l">
              <a:lnSpc>
                <a:spcPct val="115000"/>
              </a:lnSpc>
              <a:spcBef>
                <a:spcPts val="1600"/>
              </a:spcBef>
              <a:spcAft>
                <a:spcPts val="0"/>
              </a:spcAft>
              <a:buNone/>
            </a:pPr>
            <a:r>
              <a:t/>
            </a:r>
            <a:endParaRPr b="1" sz="3400">
              <a:solidFill>
                <a:srgbClr val="434343"/>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46"/>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The Django Object-Relational mapper (2/2)</a:t>
            </a:r>
            <a:endParaRPr sz="4395"/>
          </a:p>
        </p:txBody>
      </p:sp>
      <p:grpSp>
        <p:nvGrpSpPr>
          <p:cNvPr id="180" name="Google Shape;180;p46"/>
          <p:cNvGrpSpPr/>
          <p:nvPr/>
        </p:nvGrpSpPr>
        <p:grpSpPr>
          <a:xfrm>
            <a:off x="344975" y="1432575"/>
            <a:ext cx="17402825" cy="2385300"/>
            <a:chOff x="344975" y="1432575"/>
            <a:chExt cx="17402825" cy="2385300"/>
          </a:xfrm>
        </p:grpSpPr>
        <p:sp>
          <p:nvSpPr>
            <p:cNvPr id="181" name="Google Shape;181;p46"/>
            <p:cNvSpPr txBox="1"/>
            <p:nvPr/>
          </p:nvSpPr>
          <p:spPr>
            <a:xfrm>
              <a:off x="344975" y="1432575"/>
              <a:ext cx="10640100" cy="23853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Char char="●"/>
              </a:pPr>
              <a:r>
                <a:rPr b="1" lang="en" sz="3400">
                  <a:solidFill>
                    <a:srgbClr val="434343"/>
                  </a:solidFill>
                  <a:latin typeface="Calibri"/>
                  <a:ea typeface="Calibri"/>
                  <a:cs typeface="Calibri"/>
                  <a:sym typeface="Calibri"/>
                </a:rPr>
                <a:t>Data definition</a:t>
              </a:r>
              <a:endParaRPr b="1" sz="34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To create a new row in a table, just </a:t>
              </a:r>
              <a:r>
                <a:rPr b="1" lang="en" sz="3000">
                  <a:solidFill>
                    <a:srgbClr val="434343"/>
                  </a:solidFill>
                  <a:latin typeface="Calibri"/>
                  <a:ea typeface="Calibri"/>
                  <a:cs typeface="Calibri"/>
                  <a:sym typeface="Calibri"/>
                </a:rPr>
                <a:t>instantiate its model class</a:t>
              </a:r>
              <a:r>
                <a:rPr lang="en" sz="3000">
                  <a:solidFill>
                    <a:srgbClr val="434343"/>
                  </a:solidFill>
                  <a:latin typeface="Calibri"/>
                  <a:ea typeface="Calibri"/>
                  <a:cs typeface="Calibri"/>
                  <a:sym typeface="Calibri"/>
                </a:rPr>
                <a:t>: you can persist it on the DB by calling the </a:t>
              </a:r>
              <a:r>
                <a:rPr lang="en" sz="3000">
                  <a:solidFill>
                    <a:srgbClr val="434343"/>
                  </a:solidFill>
                  <a:latin typeface="Courier New"/>
                  <a:ea typeface="Courier New"/>
                  <a:cs typeface="Courier New"/>
                  <a:sym typeface="Courier New"/>
                </a:rPr>
                <a:t>save()</a:t>
              </a:r>
              <a:r>
                <a:rPr lang="en" sz="3000">
                  <a:solidFill>
                    <a:srgbClr val="434343"/>
                  </a:solidFill>
                  <a:latin typeface="Calibri"/>
                  <a:ea typeface="Calibri"/>
                  <a:cs typeface="Calibri"/>
                  <a:sym typeface="Calibri"/>
                </a:rPr>
                <a:t> method on it</a:t>
              </a:r>
              <a:endParaRPr sz="3000">
                <a:solidFill>
                  <a:srgbClr val="434343"/>
                </a:solidFill>
                <a:latin typeface="Calibri"/>
                <a:ea typeface="Calibri"/>
                <a:cs typeface="Calibri"/>
                <a:sym typeface="Calibri"/>
              </a:endParaRPr>
            </a:p>
          </p:txBody>
        </p:sp>
        <p:sp>
          <p:nvSpPr>
            <p:cNvPr id="182" name="Google Shape;182;p46"/>
            <p:cNvSpPr txBox="1"/>
            <p:nvPr/>
          </p:nvSpPr>
          <p:spPr>
            <a:xfrm>
              <a:off x="10985200" y="1779675"/>
              <a:ext cx="6762600" cy="1538700"/>
            </a:xfrm>
            <a:prstGeom prst="rect">
              <a:avLst/>
            </a:prstGeom>
            <a:solidFill>
              <a:srgbClr val="FFE599"/>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from places.models import Continent</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europe = Continent(name=’Europe’)</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europe.save()</a:t>
              </a:r>
              <a:endParaRPr b="1" sz="2000">
                <a:solidFill>
                  <a:srgbClr val="434343"/>
                </a:solidFill>
                <a:latin typeface="Courier New"/>
                <a:ea typeface="Courier New"/>
                <a:cs typeface="Courier New"/>
                <a:sym typeface="Courier New"/>
              </a:endParaRPr>
            </a:p>
          </p:txBody>
        </p:sp>
      </p:grpSp>
      <p:grpSp>
        <p:nvGrpSpPr>
          <p:cNvPr id="183" name="Google Shape;183;p46"/>
          <p:cNvGrpSpPr/>
          <p:nvPr/>
        </p:nvGrpSpPr>
        <p:grpSpPr>
          <a:xfrm>
            <a:off x="366900" y="3809977"/>
            <a:ext cx="17637300" cy="6266926"/>
            <a:chOff x="366900" y="3963200"/>
            <a:chExt cx="17637300" cy="5530291"/>
          </a:xfrm>
        </p:grpSpPr>
        <p:sp>
          <p:nvSpPr>
            <p:cNvPr id="184" name="Google Shape;184;p46"/>
            <p:cNvSpPr txBox="1"/>
            <p:nvPr/>
          </p:nvSpPr>
          <p:spPr>
            <a:xfrm>
              <a:off x="366900" y="3963200"/>
              <a:ext cx="17637300" cy="26439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Char char="●"/>
              </a:pPr>
              <a:r>
                <a:rPr b="1" lang="en" sz="3400">
                  <a:solidFill>
                    <a:srgbClr val="434343"/>
                  </a:solidFill>
                  <a:latin typeface="Calibri"/>
                  <a:ea typeface="Calibri"/>
                  <a:cs typeface="Calibri"/>
                  <a:sym typeface="Calibri"/>
                </a:rPr>
                <a:t>Data querying</a:t>
              </a:r>
              <a:endParaRPr b="1" sz="3400">
                <a:solidFill>
                  <a:srgbClr val="434343"/>
                </a:solidFill>
                <a:latin typeface="Calibri"/>
                <a:ea typeface="Calibri"/>
                <a:cs typeface="Calibri"/>
                <a:sym typeface="Calibri"/>
              </a:endParaRPr>
            </a:p>
            <a:p>
              <a:pPr indent="-406400" lvl="1" marL="914400" rtl="0" algn="l">
                <a:lnSpc>
                  <a:spcPct val="115000"/>
                </a:lnSpc>
                <a:spcBef>
                  <a:spcPts val="0"/>
                </a:spcBef>
                <a:spcAft>
                  <a:spcPts val="0"/>
                </a:spcAft>
                <a:buClr>
                  <a:srgbClr val="434343"/>
                </a:buClr>
                <a:buSzPts val="2800"/>
                <a:buFont typeface="Calibri"/>
                <a:buChar char="○"/>
              </a:pPr>
              <a:r>
                <a:rPr lang="en" sz="2800">
                  <a:solidFill>
                    <a:srgbClr val="434343"/>
                  </a:solidFill>
                  <a:latin typeface="Calibri"/>
                  <a:ea typeface="Calibri"/>
                  <a:cs typeface="Calibri"/>
                  <a:sym typeface="Calibri"/>
                </a:rPr>
                <a:t>Each model class exposes a “</a:t>
              </a:r>
              <a:r>
                <a:rPr b="1" lang="en" sz="2800">
                  <a:solidFill>
                    <a:srgbClr val="434343"/>
                  </a:solidFill>
                  <a:latin typeface="Calibri"/>
                  <a:ea typeface="Calibri"/>
                  <a:cs typeface="Calibri"/>
                  <a:sym typeface="Calibri"/>
                </a:rPr>
                <a:t>manager</a:t>
              </a:r>
              <a:r>
                <a:rPr lang="en" sz="2800">
                  <a:solidFill>
                    <a:srgbClr val="434343"/>
                  </a:solidFill>
                  <a:latin typeface="Calibri"/>
                  <a:ea typeface="Calibri"/>
                  <a:cs typeface="Calibri"/>
                  <a:sym typeface="Calibri"/>
                </a:rPr>
                <a:t>” object that can be used for queries</a:t>
              </a:r>
              <a:endParaRPr sz="2800">
                <a:solidFill>
                  <a:srgbClr val="434343"/>
                </a:solidFill>
                <a:latin typeface="Calibri"/>
                <a:ea typeface="Calibri"/>
                <a:cs typeface="Calibri"/>
                <a:sym typeface="Calibri"/>
              </a:endParaRPr>
            </a:p>
            <a:p>
              <a:pPr indent="-406400" lvl="1" marL="914400" rtl="0" algn="l">
                <a:lnSpc>
                  <a:spcPct val="115000"/>
                </a:lnSpc>
                <a:spcBef>
                  <a:spcPts val="0"/>
                </a:spcBef>
                <a:spcAft>
                  <a:spcPts val="0"/>
                </a:spcAft>
                <a:buClr>
                  <a:srgbClr val="434343"/>
                </a:buClr>
                <a:buSzPts val="2800"/>
                <a:buFont typeface="Calibri"/>
                <a:buChar char="○"/>
              </a:pPr>
              <a:r>
                <a:rPr lang="en" sz="2800">
                  <a:solidFill>
                    <a:srgbClr val="434343"/>
                  </a:solidFill>
                  <a:latin typeface="Calibri"/>
                  <a:ea typeface="Calibri"/>
                  <a:cs typeface="Calibri"/>
                  <a:sym typeface="Calibri"/>
                </a:rPr>
                <a:t>It has nice methods for </a:t>
              </a:r>
              <a:r>
                <a:rPr b="1" lang="en" sz="2800">
                  <a:solidFill>
                    <a:srgbClr val="434343"/>
                  </a:solidFill>
                  <a:latin typeface="Calibri"/>
                  <a:ea typeface="Calibri"/>
                  <a:cs typeface="Calibri"/>
                  <a:sym typeface="Calibri"/>
                </a:rPr>
                <a:t>fetching</a:t>
              </a:r>
              <a:r>
                <a:rPr lang="en" sz="2800">
                  <a:solidFill>
                    <a:srgbClr val="434343"/>
                  </a:solidFill>
                  <a:latin typeface="Calibri"/>
                  <a:ea typeface="Calibri"/>
                  <a:cs typeface="Calibri"/>
                  <a:sym typeface="Calibri"/>
                </a:rPr>
                <a:t> table rows via field-based filtering (also on related tables) </a:t>
              </a:r>
              <a:endParaRPr sz="2800">
                <a:solidFill>
                  <a:srgbClr val="434343"/>
                </a:solidFill>
                <a:latin typeface="Calibri"/>
                <a:ea typeface="Calibri"/>
                <a:cs typeface="Calibri"/>
                <a:sym typeface="Calibri"/>
              </a:endParaRPr>
            </a:p>
            <a:p>
              <a:pPr indent="-406400" lvl="1" marL="914400" rtl="0" algn="l">
                <a:lnSpc>
                  <a:spcPct val="115000"/>
                </a:lnSpc>
                <a:spcBef>
                  <a:spcPts val="0"/>
                </a:spcBef>
                <a:spcAft>
                  <a:spcPts val="0"/>
                </a:spcAft>
                <a:buClr>
                  <a:srgbClr val="434343"/>
                </a:buClr>
                <a:buSzPts val="2800"/>
                <a:buFont typeface="Calibri"/>
                <a:buChar char="○"/>
              </a:pPr>
              <a:r>
                <a:rPr lang="en" sz="2800">
                  <a:solidFill>
                    <a:srgbClr val="434343"/>
                  </a:solidFill>
                  <a:latin typeface="Calibri"/>
                  <a:ea typeface="Calibri"/>
                  <a:cs typeface="Calibri"/>
                  <a:sym typeface="Calibri"/>
                </a:rPr>
                <a:t>Any query returns a QuerySet instance, that can be iterated or further filtered → </a:t>
              </a:r>
              <a:r>
                <a:rPr b="1" lang="en" sz="2800">
                  <a:solidFill>
                    <a:srgbClr val="434343"/>
                  </a:solidFill>
                  <a:latin typeface="Calibri"/>
                  <a:ea typeface="Calibri"/>
                  <a:cs typeface="Calibri"/>
                  <a:sym typeface="Calibri"/>
                </a:rPr>
                <a:t>fluent interface</a:t>
              </a:r>
              <a:endParaRPr b="1" sz="2800">
                <a:solidFill>
                  <a:srgbClr val="434343"/>
                </a:solidFill>
                <a:latin typeface="Calibri"/>
                <a:ea typeface="Calibri"/>
                <a:cs typeface="Calibri"/>
                <a:sym typeface="Calibri"/>
              </a:endParaRPr>
            </a:p>
          </p:txBody>
        </p:sp>
        <p:sp>
          <p:nvSpPr>
            <p:cNvPr id="185" name="Google Shape;185;p46"/>
            <p:cNvSpPr txBox="1"/>
            <p:nvPr/>
          </p:nvSpPr>
          <p:spPr>
            <a:xfrm>
              <a:off x="2335000" y="6177591"/>
              <a:ext cx="12255900" cy="3315900"/>
            </a:xfrm>
            <a:prstGeom prst="rect">
              <a:avLst/>
            </a:prstGeom>
            <a:solidFill>
              <a:srgbClr val="D9EAD3"/>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from places.models import Continent, Country, City</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all_cities = City.objects.all()</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for c in all_cities:</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    print(c.name)</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athens = City.objects.get(name=”Athens”)</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cities_starting_with_n = all_cities.filter(name___startswith=’n’)</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european_cities = City.objects.filter(country__continent__name=’Europe’)</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cities_oredered_by_population = City.objects.order_by(“population”)</a:t>
              </a:r>
              <a:endParaRPr b="1" sz="2000">
                <a:solidFill>
                  <a:srgbClr val="434343"/>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 sz="2000">
                  <a:solidFill>
                    <a:srgbClr val="434343"/>
                  </a:solidFill>
                  <a:latin typeface="Courier New"/>
                  <a:ea typeface="Courier New"/>
                  <a:cs typeface="Courier New"/>
                  <a:sym typeface="Courier New"/>
                </a:rPr>
                <a:t>number_of_cities = </a:t>
              </a:r>
              <a:r>
                <a:rPr b="1" lang="en" sz="2000">
                  <a:solidFill>
                    <a:srgbClr val="434343"/>
                  </a:solidFill>
                  <a:latin typeface="Courier New"/>
                  <a:ea typeface="Courier New"/>
                  <a:cs typeface="Courier New"/>
                  <a:sym typeface="Courier New"/>
                </a:rPr>
                <a:t>City.objects.count()</a:t>
              </a:r>
              <a:endParaRPr b="1" sz="2000">
                <a:solidFill>
                  <a:srgbClr val="434343"/>
                </a:solidFill>
                <a:latin typeface="Courier New"/>
                <a:ea typeface="Courier New"/>
                <a:cs typeface="Courier New"/>
                <a:sym typeface="Courier New"/>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4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191" name="Google Shape;191;p47"/>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What is an Object-Relational Mapper?</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The Django Object-Relational mapper</a:t>
            </a:r>
            <a:endParaRPr sz="3997">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48"/>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n"/>
              <a:t>Exploring a simple data model through the Django ORM</a:t>
            </a:r>
            <a:endParaRPr/>
          </a:p>
        </p:txBody>
      </p:sp>
      <p:sp>
        <p:nvSpPr>
          <p:cNvPr id="197" name="Google Shape;197;p48"/>
          <p:cNvSpPr txBox="1"/>
          <p:nvPr>
            <p:ph idx="1" type="subTitle"/>
          </p:nvPr>
        </p:nvSpPr>
        <p:spPr>
          <a:xfrm>
            <a:off x="780954" y="5575679"/>
            <a:ext cx="16436700" cy="865500"/>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